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49" r:id="rId4"/>
    <p:sldId id="362" r:id="rId5"/>
    <p:sldId id="363" r:id="rId6"/>
    <p:sldId id="351" r:id="rId7"/>
    <p:sldId id="358" r:id="rId8"/>
    <p:sldId id="361" r:id="rId9"/>
    <p:sldId id="367" r:id="rId10"/>
    <p:sldId id="364" r:id="rId11"/>
    <p:sldId id="365" r:id="rId12"/>
    <p:sldId id="366" r:id="rId13"/>
    <p:sldId id="343" r:id="rId14"/>
    <p:sldId id="25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een saldo zijn?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289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7214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Kies een teelt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wat alle kosten zijn die een teelt met zich meebrengen.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Bronvermelding, narekenen, navragen</a:t>
            </a:r>
          </a:p>
          <a:p>
            <a:pPr marL="514350" indent="-514350">
              <a:buAutoNum type="arabicPeriod"/>
            </a:pPr>
            <a:r>
              <a:rPr lang="nl-NL" dirty="0" smtClean="0"/>
              <a:t>Minimaal één tariefberekening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Trekker + werktuig 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Of zelfrijder (</a:t>
            </a:r>
            <a:r>
              <a:rPr lang="nl-NL" dirty="0" err="1" smtClean="0"/>
              <a:t>evt</a:t>
            </a:r>
            <a:r>
              <a:rPr lang="nl-NL" dirty="0" smtClean="0"/>
              <a:t> + werktuig)</a:t>
            </a:r>
          </a:p>
          <a:p>
            <a:pPr marL="514350" indent="-514350">
              <a:buAutoNum type="arabicPeriod"/>
            </a:pPr>
            <a:r>
              <a:rPr lang="nl-NL" dirty="0" smtClean="0"/>
              <a:t>Net verslag </a:t>
            </a:r>
            <a:r>
              <a:rPr lang="nl-NL" smtClean="0"/>
              <a:t>in Word.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32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Pak het huiswerk voor je (opgave 35 en 36)</a:t>
            </a:r>
          </a:p>
          <a:p>
            <a:r>
              <a:rPr lang="nl-NL" dirty="0" smtClean="0"/>
              <a:t>Belasting ronden we af</a:t>
            </a:r>
          </a:p>
          <a:p>
            <a:r>
              <a:rPr lang="nl-NL" dirty="0" smtClean="0"/>
              <a:t>Saldobegroting.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06" y="1207941"/>
            <a:ext cx="7736730" cy="476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Opgaven: de antwoorden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2420888"/>
            <a:ext cx="6448425" cy="1704975"/>
          </a:xfrm>
          <a:prstGeom prst="rect">
            <a:avLst/>
          </a:prstGeom>
        </p:spPr>
      </p:pic>
      <p:graphicFrame>
        <p:nvGraphicFramePr>
          <p:cNvPr id="5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057610"/>
              </p:ext>
            </p:extLst>
          </p:nvPr>
        </p:nvGraphicFramePr>
        <p:xfrm>
          <a:off x="1115616" y="1196752"/>
          <a:ext cx="6635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938">
                  <a:extLst>
                    <a:ext uri="{9D8B030D-6E8A-4147-A177-3AD203B41FA5}">
                      <a16:colId xmlns:a16="http://schemas.microsoft.com/office/drawing/2014/main" val="1529012132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318794926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456185233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3777559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36,93%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0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En hoger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49,5%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56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4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36/37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96752"/>
            <a:ext cx="7659733" cy="192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8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Inkomstenbelasting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u="sng" dirty="0" smtClean="0"/>
              <a:t>Box 1: inkomen uit werk en woning</a:t>
            </a:r>
          </a:p>
          <a:p>
            <a:pPr>
              <a:buFontTx/>
              <a:buChar char="-"/>
            </a:pPr>
            <a:r>
              <a:rPr lang="nl-NL" dirty="0" smtClean="0"/>
              <a:t>Arbeidsinkomen</a:t>
            </a:r>
          </a:p>
          <a:p>
            <a:pPr>
              <a:buFontTx/>
              <a:buChar char="-"/>
            </a:pPr>
            <a:r>
              <a:rPr lang="nl-NL" dirty="0" smtClean="0"/>
              <a:t>Uitkering</a:t>
            </a:r>
          </a:p>
          <a:p>
            <a:pPr>
              <a:buFontTx/>
              <a:buChar char="-"/>
            </a:pPr>
            <a:r>
              <a:rPr lang="nl-NL" dirty="0" smtClean="0"/>
              <a:t>Zelfstandig ondernemer</a:t>
            </a:r>
          </a:p>
          <a:p>
            <a:pPr marL="0" indent="0">
              <a:buNone/>
            </a:pPr>
            <a:r>
              <a:rPr lang="nl-NL" dirty="0" smtClean="0"/>
              <a:t>Box 2: inkomen uit aanmerkelijk belang</a:t>
            </a:r>
          </a:p>
          <a:p>
            <a:pPr marL="0" indent="0">
              <a:buNone/>
            </a:pPr>
            <a:r>
              <a:rPr lang="nl-NL" dirty="0" smtClean="0"/>
              <a:t>- Eigen bedrijf &gt;5% aandelen</a:t>
            </a:r>
          </a:p>
          <a:p>
            <a:pPr marL="0" indent="0">
              <a:buNone/>
            </a:pPr>
            <a:r>
              <a:rPr lang="nl-NL" dirty="0" smtClean="0"/>
              <a:t>Box 3: inkomen uit vermogen.</a:t>
            </a:r>
          </a:p>
          <a:p>
            <a:pPr>
              <a:buFontTx/>
              <a:buChar char="-"/>
            </a:pPr>
            <a:r>
              <a:rPr lang="nl-NL" dirty="0" smtClean="0"/>
              <a:t>Spaargeld</a:t>
            </a:r>
          </a:p>
          <a:p>
            <a:pPr>
              <a:buFontTx/>
              <a:buChar char="-"/>
            </a:pPr>
            <a:r>
              <a:rPr lang="nl-NL" dirty="0" smtClean="0"/>
              <a:t>Beleggingen</a:t>
            </a:r>
          </a:p>
          <a:p>
            <a:pPr>
              <a:buFontTx/>
              <a:buChar char="-"/>
            </a:pPr>
            <a:r>
              <a:rPr lang="nl-NL" dirty="0" smtClean="0"/>
              <a:t>Onroerend goed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52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1196752"/>
            <a:ext cx="84969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Inkomen + Bijtellingen -  Aftrekposten = </a:t>
            </a:r>
          </a:p>
          <a:p>
            <a:pPr marL="0" indent="0">
              <a:buNone/>
            </a:pPr>
            <a:r>
              <a:rPr lang="nl-NL" dirty="0" smtClean="0"/>
              <a:t>Belastbaar inkomen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Belastbaar inkomen </a:t>
            </a:r>
            <a:r>
              <a:rPr lang="nl-NL" dirty="0" smtClean="0">
                <a:sym typeface="Wingdings" panose="05000000000000000000" pitchFamily="2" charset="2"/>
              </a:rPr>
              <a:t> belastingtarieven =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 – heffingskortingen = </a:t>
            </a:r>
          </a:p>
          <a:p>
            <a:pPr marL="0" indent="0">
              <a:buNone/>
            </a:pPr>
            <a:r>
              <a:rPr lang="nl-NL" dirty="0" smtClean="0"/>
              <a:t>Te betalen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51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Bijtellingen &amp; Aftrekposten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Bijtellingen</a:t>
            </a:r>
          </a:p>
          <a:p>
            <a:pPr>
              <a:buFontTx/>
              <a:buChar char="-"/>
            </a:pPr>
            <a:r>
              <a:rPr lang="nl-NL" dirty="0" smtClean="0"/>
              <a:t>Eigen woningforfait</a:t>
            </a:r>
          </a:p>
          <a:p>
            <a:pPr>
              <a:buFontTx/>
              <a:buChar char="-"/>
            </a:pPr>
            <a:r>
              <a:rPr lang="nl-NL" dirty="0" smtClean="0"/>
              <a:t>Autokostenforfait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Aftrekposten</a:t>
            </a:r>
          </a:p>
          <a:p>
            <a:pPr>
              <a:buFontTx/>
              <a:buChar char="-"/>
            </a:pPr>
            <a:r>
              <a:rPr lang="nl-NL" dirty="0" smtClean="0"/>
              <a:t>Hypotheekrenteaftrek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98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3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213</Words>
  <Application>Microsoft Office PowerPoint</Application>
  <PresentationFormat>Diavoorstelling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Kantoorthema</vt:lpstr>
      <vt:lpstr>PowerPoint-presentatie</vt:lpstr>
      <vt:lpstr>Wat gaan we vandaag doen?</vt:lpstr>
      <vt:lpstr>PowerPoint-presentatie</vt:lpstr>
      <vt:lpstr>Opgaven: de antwoorden</vt:lpstr>
      <vt:lpstr>Opgaven 36/37</vt:lpstr>
      <vt:lpstr>Inkomstenbelasting</vt:lpstr>
      <vt:lpstr>PowerPoint-presentatie</vt:lpstr>
      <vt:lpstr>Bijtellingen &amp; Aftrekposten</vt:lpstr>
      <vt:lpstr>PowerPoint-presentatie</vt:lpstr>
      <vt:lpstr>Van tarief naar saldo</vt:lpstr>
      <vt:lpstr>Kosten-batenanalyse</vt:lpstr>
      <vt:lpstr>Portfolio-opdracht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57</cp:revision>
  <dcterms:created xsi:type="dcterms:W3CDTF">2013-11-15T15:05:42Z</dcterms:created>
  <dcterms:modified xsi:type="dcterms:W3CDTF">2017-11-16T08:34:00Z</dcterms:modified>
</cp:coreProperties>
</file>